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5" r:id="rId2"/>
    <p:sldId id="701" r:id="rId3"/>
    <p:sldId id="547" r:id="rId4"/>
    <p:sldId id="682" r:id="rId5"/>
    <p:sldId id="687" r:id="rId6"/>
    <p:sldId id="689" r:id="rId7"/>
    <p:sldId id="691" r:id="rId8"/>
    <p:sldId id="695" r:id="rId9"/>
    <p:sldId id="702" r:id="rId10"/>
    <p:sldId id="696" r:id="rId11"/>
    <p:sldId id="697" r:id="rId12"/>
    <p:sldId id="698" r:id="rId13"/>
    <p:sldId id="699" r:id="rId14"/>
    <p:sldId id="700" r:id="rId15"/>
    <p:sldId id="746" r:id="rId16"/>
    <p:sldId id="747" r:id="rId17"/>
    <p:sldId id="715" r:id="rId18"/>
    <p:sldId id="748" r:id="rId19"/>
    <p:sldId id="714" r:id="rId20"/>
    <p:sldId id="749" r:id="rId21"/>
    <p:sldId id="718" r:id="rId22"/>
    <p:sldId id="750" r:id="rId23"/>
    <p:sldId id="719" r:id="rId24"/>
    <p:sldId id="720" r:id="rId25"/>
    <p:sldId id="722" r:id="rId26"/>
    <p:sldId id="723" r:id="rId27"/>
    <p:sldId id="724" r:id="rId28"/>
    <p:sldId id="734" r:id="rId29"/>
    <p:sldId id="735" r:id="rId30"/>
    <p:sldId id="725" r:id="rId31"/>
    <p:sldId id="726" r:id="rId32"/>
    <p:sldId id="727" r:id="rId3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8"/>
    <p:restoredTop sz="94694"/>
  </p:normalViewPr>
  <p:slideViewPr>
    <p:cSldViewPr>
      <p:cViewPr varScale="1">
        <p:scale>
          <a:sx n="94" d="100"/>
          <a:sy n="94" d="100"/>
        </p:scale>
        <p:origin x="17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89950D9E-0F53-504C-B7B5-D0649C163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480C50-0774-B54C-8290-E7BC5382B57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41BC7FC9-B4FD-B643-823C-963E146A8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8F2BB44-4B04-AF42-B446-3496D0438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4-8 </a:t>
            </a:r>
            <a:r>
              <a:rPr lang="en-US" altLang="en-US"/>
              <a:t>The basis of modified dihybrid F</a:t>
            </a:r>
            <a:r>
              <a:rPr lang="en-US" altLang="en-US" baseline="30000"/>
              <a:t>2</a:t>
            </a:r>
            <a:r>
              <a:rPr lang="en-US" altLang="en-US"/>
              <a:t> phenotypic ratios, resulting from crosses between doubly heterozygous F</a:t>
            </a:r>
            <a:r>
              <a:rPr lang="en-US" altLang="en-US" baseline="30000"/>
              <a:t>1</a:t>
            </a:r>
            <a:r>
              <a:rPr lang="en-US" altLang="en-US"/>
              <a:t> individuals. The four groupings of the F</a:t>
            </a:r>
            <a:r>
              <a:rPr lang="en-US" altLang="en-US" baseline="30000"/>
              <a:t>2</a:t>
            </a:r>
            <a:r>
              <a:rPr lang="en-US" altLang="en-US"/>
              <a:t> genotypes shown in Figure 4–7 and across the top of this figure are combined in various ways to produce these ratios.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95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39D85EA-4E02-D94E-B963-7847E2D4F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3B5C-8A3C-9145-8FE5-2C686276BC3C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F1A6A09-4512-D24F-AA45-5F327D36F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F54194F-4F83-6843-A5C4-31A5DAB4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25-2 </a:t>
            </a:r>
            <a:r>
              <a:rPr lang="en-US" altLang="en-US"/>
              <a:t>How the multiple-factor hypothesis counts for the 1:4:6:4:1 phenotypic ratio of grain color when all alleles designated by an uppercase letter are additive and contribute an equal amount of pigment to the phenotype.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47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6912D71-CF84-044D-BEC1-493F4EEF1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46E32C-6614-8C48-AAB8-4B1D3C5BABAD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155F2DE-B109-734E-837F-05B158542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3F3589-8C22-CB44-9CF3-A8B965ACD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25-3 </a:t>
            </a:r>
            <a:r>
              <a:rPr lang="en-US" altLang="en-US"/>
              <a:t>The results of crossing two heterozygotes when polygenic inheritance is in operation with 1–5 gene pairs. Each histogram bar indicates a distinct F2 phenotypic class from one extreme (left end) to the other extreme (right end). Each phenotype results from a different number of additive alleles.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94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157E3F31-9923-CA49-BA0E-1F481BB4A4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8A19E2-2BE4-4844-B5DA-2FD9392382C6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DBA1309-8283-DD4A-9536-41CC26A2C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758DF5D-9376-594C-9B88-2FD624774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7-11 </a:t>
            </a:r>
            <a:r>
              <a:rPr lang="en-US" altLang="en-US"/>
              <a:t>Barr body occurrence in various human karyotypes, where all X chromosomes except one (</a:t>
            </a:r>
            <a:r>
              <a:rPr lang="en-US" altLang="en-US" i="1"/>
              <a:t>N </a:t>
            </a:r>
            <a:r>
              <a:rPr lang="en-US" altLang="en-US"/>
              <a:t>–1)  are inactivated.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5310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F43BB17-153E-7748-9CF1-6F1EFD8838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2CF42A-26AA-AC4A-ADA4-F634612D827F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C708433-5614-F241-96CD-3FCCC98D3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E168345-FBE3-ED4D-9DDE-107C2AEA9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7-12 </a:t>
            </a:r>
            <a:r>
              <a:rPr lang="en-US" altLang="en-US"/>
              <a:t>(a) A calico cat, where the random distribution of orange and black patches illustrates the Lyon hypothesis.  The white patches are due to another gene; (b) A tortoiseshell cat, which lacks the white patches characterizing calicos.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0407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FE9B6BB7-29A2-684F-B0EB-944B33F9E3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4E63C1-AACE-EC49-93E0-C6014E572F4C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EE11272-D9E2-4F44-A9EF-7115E4D43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61ADF4A-978B-1C4D-9B8F-F731F7602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7-13 </a:t>
            </a:r>
            <a:r>
              <a:rPr lang="en-US" altLang="en-US"/>
              <a:t>Depiction of the absence of sweat glands (shaded regions) in a female heterozygous for the X-linked condition anhidrotic ectodermal dysplasia. The locations vary from female to female, based on the random pattern of X chromosome inactivation during early development, resulting in unique mosaic distributions of sweat glands in heterozygotes.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3722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10/25/19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X-inactivatio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scitable/topicpage/sex-chromosomes-in-mammals-x-inactivation-5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7/01/24/health/biracial-twins-illinois-trnd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26ED0D5-7FC6-4CA1-BC65-B2248FD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22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October 25, 2019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3BB630-F523-3E4C-9710-40C1DE4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Great job in lab.   As flies emerge from cv, y, f vials we are sorting females and putting them in the most healthy looking vials of wt. males.  It’s likely not everyone will have a P XP vial of their own, but when F1 flies emerge, there will be enough for all. More cv, y, f vials will start producing next week, so the F1 flies will emerge from different vials over about 10 days…</a:t>
            </a:r>
          </a:p>
          <a:p>
            <a:pPr marL="457200" lvl="1" indent="0">
              <a:buNone/>
              <a:defRPr/>
            </a:pPr>
            <a:endParaRPr lang="en-US" b="1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0D9CE5B-1231-9C46-B200-2895E7F0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7BDFE957-6FD4-2243-A906-ADE31627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C49FF66C-88C7-DC4F-A47B-E4B0321C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>
            <a:extLst>
              <a:ext uri="{FF2B5EF4-FFF2-40B4-BE49-F238E27FC236}">
                <a16:creationId xmlns:a16="http://schemas.microsoft.com/office/drawing/2014/main" id="{1F42B725-2390-594E-8F34-5070403F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" y="386586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2 genes A and B  </a:t>
            </a:r>
            <a:r>
              <a:rPr lang="en-US" altLang="en-US" sz="3200" dirty="0" err="1"/>
              <a:t>controd</a:t>
            </a:r>
            <a:r>
              <a:rPr lang="en-US" altLang="en-US" sz="3200" dirty="0"/>
              <a:t> a trait. </a:t>
            </a:r>
            <a:r>
              <a:rPr lang="en-US" altLang="en-US" sz="3200" dirty="0" err="1"/>
              <a:t>AaBb</a:t>
            </a:r>
            <a:r>
              <a:rPr lang="en-US" altLang="en-US" sz="3200" dirty="0"/>
              <a:t>  X </a:t>
            </a:r>
            <a:r>
              <a:rPr lang="en-US" altLang="en-US" sz="3200" dirty="0" err="1"/>
              <a:t>AaBb</a:t>
            </a:r>
            <a:r>
              <a:rPr lang="en-US" altLang="en-US" sz="3200" dirty="0"/>
              <a:t>—fill in the Punnett square and note the frequency of specific genotypes and how many additive alleles they would have</a:t>
            </a:r>
          </a:p>
        </p:txBody>
      </p:sp>
    </p:spTree>
    <p:extLst>
      <p:ext uri="{BB962C8B-B14F-4D97-AF65-F5344CB8AC3E}">
        <p14:creationId xmlns:p14="http://schemas.microsoft.com/office/powerpoint/2010/main" val="306333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">
            <a:extLst>
              <a:ext uri="{FF2B5EF4-FFF2-40B4-BE49-F238E27FC236}">
                <a16:creationId xmlns:a16="http://schemas.microsoft.com/office/drawing/2014/main" id="{85082513-99F0-C446-BF00-77D133DE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25.2</a:t>
            </a:r>
          </a:p>
        </p:txBody>
      </p:sp>
      <p:pic>
        <p:nvPicPr>
          <p:cNvPr id="34818" name="Picture 11">
            <a:extLst>
              <a:ext uri="{FF2B5EF4-FFF2-40B4-BE49-F238E27FC236}">
                <a16:creationId xmlns:a16="http://schemas.microsoft.com/office/drawing/2014/main" id="{541BFAB5-E88A-954F-B689-191EFBB5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2660650" y="339725"/>
            <a:ext cx="38227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>
            <a:extLst>
              <a:ext uri="{FF2B5EF4-FFF2-40B4-BE49-F238E27FC236}">
                <a16:creationId xmlns:a16="http://schemas.microsoft.com/office/drawing/2014/main" id="{B454F0ED-3706-6F48-AACA-50A7E7D3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220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Consider a trait controlled by 2 genes---Quantitative trait.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How many different genotypes---count the additive alleles.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Max= 4 additive alleles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Min =0 additive alleles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3,2,1 additive alleles possible.</a:t>
            </a:r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FF88FFC8-1316-EE48-9591-CFBB0B2A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does this intermediate form remind you of ?</a:t>
            </a:r>
          </a:p>
        </p:txBody>
      </p:sp>
      <p:sp>
        <p:nvSpPr>
          <p:cNvPr id="34821" name="TextBox 2">
            <a:extLst>
              <a:ext uri="{FF2B5EF4-FFF2-40B4-BE49-F238E27FC236}">
                <a16:creationId xmlns:a16="http://schemas.microsoft.com/office/drawing/2014/main" id="{9E123C9B-90B6-7645-9DC2-F9BD896A6E7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43587" y="3729038"/>
            <a:ext cx="347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Here we see several “intermediate” forms of red.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23B3E5-0EA4-8C4E-80FD-3592F9BC7B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05600" y="3581400"/>
            <a:ext cx="4572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3E9A7321-036F-CF4D-B6BC-EA3A44484359}"/>
              </a:ext>
            </a:extLst>
          </p:cNvPr>
          <p:cNvSpPr/>
          <p:nvPr/>
        </p:nvSpPr>
        <p:spPr>
          <a:xfrm>
            <a:off x="6178550" y="2514600"/>
            <a:ext cx="192088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0">
            <a:extLst>
              <a:ext uri="{FF2B5EF4-FFF2-40B4-BE49-F238E27FC236}">
                <a16:creationId xmlns:a16="http://schemas.microsoft.com/office/drawing/2014/main" id="{1DDD5A01-16BE-C84E-8B26-EAF37B64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25.3</a:t>
            </a:r>
          </a:p>
        </p:txBody>
      </p:sp>
      <p:pic>
        <p:nvPicPr>
          <p:cNvPr id="36866" name="Picture 11">
            <a:extLst>
              <a:ext uri="{FF2B5EF4-FFF2-40B4-BE49-F238E27FC236}">
                <a16:creationId xmlns:a16="http://schemas.microsoft.com/office/drawing/2014/main" id="{27A47710-61EF-4E47-B4CA-A57EA1AF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2928938" y="339725"/>
            <a:ext cx="328612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>
            <a:extLst>
              <a:ext uri="{FF2B5EF4-FFF2-40B4-BE49-F238E27FC236}">
                <a16:creationId xmlns:a16="http://schemas.microsoft.com/office/drawing/2014/main" id="{9FA2BDC9-BDAD-EE42-8D48-A67D17D2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number of intermediate forms in a quantitative trait increases with the number of genes involved! </a:t>
            </a:r>
          </a:p>
        </p:txBody>
      </p:sp>
      <p:sp>
        <p:nvSpPr>
          <p:cNvPr id="36868" name="TextBox 2">
            <a:extLst>
              <a:ext uri="{FF2B5EF4-FFF2-40B4-BE49-F238E27FC236}">
                <a16:creationId xmlns:a16="http://schemas.microsoft.com/office/drawing/2014/main" id="{86116D50-2AA8-094A-B4C1-48AFB200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6576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Counting the number of intermediate forms, we see that we get 2n+1 versions of the trait, where n is the number of genes involved.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59BC5-234E-DF4B-ABD0-88C44BFC2BBB}"/>
              </a:ext>
            </a:extLst>
          </p:cNvPr>
          <p:cNvSpPr txBox="1"/>
          <p:nvPr/>
        </p:nvSpPr>
        <p:spPr>
          <a:xfrm>
            <a:off x="6215063" y="685800"/>
            <a:ext cx="247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reminds us of incomplete dominance—</a:t>
            </a:r>
            <a:r>
              <a:rPr lang="en-US" dirty="0" err="1">
                <a:solidFill>
                  <a:srgbClr val="FF0000"/>
                </a:solidFill>
              </a:rPr>
              <a:t>exacly</a:t>
            </a:r>
            <a:r>
              <a:rPr lang="en-US" dirty="0">
                <a:solidFill>
                  <a:srgbClr val="FF0000"/>
                </a:solidFill>
              </a:rPr>
              <a:t> the concept!</a:t>
            </a:r>
          </a:p>
        </p:txBody>
      </p:sp>
    </p:spTree>
    <p:extLst>
      <p:ext uri="{BB962C8B-B14F-4D97-AF65-F5344CB8AC3E}">
        <p14:creationId xmlns:p14="http://schemas.microsoft.com/office/powerpoint/2010/main" val="378638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AD3E07-1775-2A4C-838D-D840CEB5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FC6E87EA-62C3-D341-923C-D6354EC8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Clarification:</a:t>
            </a:r>
          </a:p>
          <a:p>
            <a:pPr lvl="1"/>
            <a:r>
              <a:rPr lang="en-US" altLang="en-US" dirty="0"/>
              <a:t>For quantitative traits we think of the extreme variations---such as deep red wheat and pure white wheat, and intermediate forms. </a:t>
            </a:r>
          </a:p>
          <a:p>
            <a:pPr lvl="1"/>
            <a:r>
              <a:rPr lang="en-US" altLang="en-US" dirty="0"/>
              <a:t>For a n=2 gene trait there are </a:t>
            </a:r>
            <a:r>
              <a:rPr lang="en-US" altLang="en-US" b="1" dirty="0"/>
              <a:t>2n-1=3 intermediate forms. </a:t>
            </a:r>
          </a:p>
          <a:p>
            <a:pPr lvl="1"/>
            <a:r>
              <a:rPr lang="en-US" altLang="en-US" dirty="0"/>
              <a:t>For a n=2-gene trait, there are </a:t>
            </a:r>
            <a:r>
              <a:rPr lang="en-US" altLang="en-US" b="1" dirty="0"/>
              <a:t>2n+1=5 total versions of the trait.</a:t>
            </a:r>
          </a:p>
        </p:txBody>
      </p:sp>
    </p:spTree>
    <p:extLst>
      <p:ext uri="{BB962C8B-B14F-4D97-AF65-F5344CB8AC3E}">
        <p14:creationId xmlns:p14="http://schemas.microsoft.com/office/powerpoint/2010/main" val="151239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9C180DC6-B151-A845-9048-BB7CD9A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8" name="Picture 11">
            <a:extLst>
              <a:ext uri="{FF2B5EF4-FFF2-40B4-BE49-F238E27FC236}">
                <a16:creationId xmlns:a16="http://schemas.microsoft.com/office/drawing/2014/main" id="{BEE075D5-4A2A-004E-86DA-68A054862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296" r="-127296"/>
          <a:stretch>
            <a:fillRect/>
          </a:stretch>
        </p:blipFill>
        <p:spPr/>
      </p:pic>
      <p:sp>
        <p:nvSpPr>
          <p:cNvPr id="39939" name="TextBox 4">
            <a:extLst>
              <a:ext uri="{FF2B5EF4-FFF2-40B4-BE49-F238E27FC236}">
                <a16:creationId xmlns:a16="http://schemas.microsoft.com/office/drawing/2014/main" id="{BF1D108C-1914-1941-A9D8-B03AC08DB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 intermediate/5 total</a:t>
            </a: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DEC32AE4-022D-CA46-A663-93E185BA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338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 intermediate/7 total</a:t>
            </a:r>
          </a:p>
        </p:txBody>
      </p:sp>
      <p:sp>
        <p:nvSpPr>
          <p:cNvPr id="39941" name="TextBox 6">
            <a:extLst>
              <a:ext uri="{FF2B5EF4-FFF2-40B4-BE49-F238E27FC236}">
                <a16:creationId xmlns:a16="http://schemas.microsoft.com/office/drawing/2014/main" id="{C1C65E6A-25A0-FF4F-A8A0-3801D55F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72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 intermediate/9 total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D651C506-BDCE-BA45-873D-CBCCBF4E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334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 intermediate/11 total</a:t>
            </a:r>
          </a:p>
        </p:txBody>
      </p:sp>
    </p:spTree>
    <p:extLst>
      <p:ext uri="{BB962C8B-B14F-4D97-AF65-F5344CB8AC3E}">
        <p14:creationId xmlns:p14="http://schemas.microsoft.com/office/powerpoint/2010/main" val="412730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468E-09A2-284C-8872-B43B936F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with the concept of dosage….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24D6-613D-464A-9D17-9AE3DAFD8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already covered the genetic “extension” of sex-linked traits.  We spent most of the time thinking about X-linked traits.</a:t>
            </a:r>
          </a:p>
          <a:p>
            <a:pPr lvl="1"/>
            <a:r>
              <a:rPr lang="en-US" dirty="0"/>
              <a:t>Why? </a:t>
            </a:r>
          </a:p>
          <a:p>
            <a:pPr lvl="2"/>
            <a:r>
              <a:rPr lang="en-US" dirty="0"/>
              <a:t>In a sense, the X-chromosome is not a “sex chromosome”. The Y- has male determination genes. Y-determines maleness.</a:t>
            </a:r>
          </a:p>
        </p:txBody>
      </p:sp>
    </p:spTree>
    <p:extLst>
      <p:ext uri="{BB962C8B-B14F-4D97-AF65-F5344CB8AC3E}">
        <p14:creationId xmlns:p14="http://schemas.microsoft.com/office/powerpoint/2010/main" val="183575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DB08-1764-0B47-A486-0DBE844B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744B-A9D4-F142-9CBE-7847FA92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X-chromosome has thousands of genes---encoding all types of proteins that are not male or female specific.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females have 2 copies of each X-linked gene and males have only 1.  </a:t>
            </a:r>
          </a:p>
          <a:p>
            <a:pPr marL="0" indent="0">
              <a:buNone/>
            </a:pPr>
            <a:r>
              <a:rPr lang="en-US" dirty="0"/>
              <a:t>Females can make 2X the dose of each X-linked gene compared to males.</a:t>
            </a:r>
          </a:p>
        </p:txBody>
      </p:sp>
    </p:spTree>
    <p:extLst>
      <p:ext uri="{BB962C8B-B14F-4D97-AF65-F5344CB8AC3E}">
        <p14:creationId xmlns:p14="http://schemas.microsoft.com/office/powerpoint/2010/main" val="133021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F9A5150-7322-3546-948D-23B754F6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027BA603-B5F6-724F-84E2-3B546DDF8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Gene dose is important---we have seen cases where an “extra” dose gives a pretty drastically abnormal phenotype.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cs typeface="MS PGothic" charset="0"/>
              </a:rPr>
              <a:t>Example(s)?</a:t>
            </a:r>
          </a:p>
          <a:p>
            <a:pPr>
              <a:defRPr/>
            </a:pPr>
            <a:endParaRPr lang="en-US" dirty="0">
              <a:cs typeface="MS PGothic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7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77BC-9367-1D49-825F-76DF901B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 make sure males and females express equal doses of X-linked genes….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B0E2-962D-004A-AE99-9DC60208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Males could have a mechanism to make 2X the X-linked gene products.</a:t>
            </a:r>
          </a:p>
          <a:p>
            <a:pPr lvl="1"/>
            <a:r>
              <a:rPr lang="en-US" dirty="0"/>
              <a:t>Think about central dogma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Females could have a mechanism to make only ½ the X-linked gene products encoded on their 2 X-chromosomes…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7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A9797BA-4354-9342-A8B7-7F5EF104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X-inactivation…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0C6AC63-FBD5-7149-8D76-B9A0994F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make sure that females do not over-express X-linked genes, they make sure each cell expresses only one of the 2 copies.  This is called </a:t>
            </a:r>
            <a:r>
              <a:rPr lang="en-US" altLang="en-US" b="1" i="1" dirty="0"/>
              <a:t>dosage compensation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X-inactivation was first discovered by just looking at cells in the microscope.  A scientist named Murray Barr saw a dark blob in somatic cells of females mammals, not present in somatic cells of males.</a:t>
            </a:r>
          </a:p>
        </p:txBody>
      </p:sp>
    </p:spTree>
    <p:extLst>
      <p:ext uri="{BB962C8B-B14F-4D97-AF65-F5344CB8AC3E}">
        <p14:creationId xmlns:p14="http://schemas.microsoft.com/office/powerpoint/2010/main" val="360599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7A60-E8D1-DF49-9CAF-B7728765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6D008-8203-E449-9BF3-3995D8D9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>
                <a:ea typeface="MS PGothic" charset="0"/>
              </a:rPr>
              <a:t>Next week.  Lab 5/7 due Thursday, Oct. 31</a:t>
            </a:r>
            <a:r>
              <a:rPr lang="en-US" baseline="30000" dirty="0">
                <a:ea typeface="MS PGothic" charset="0"/>
              </a:rPr>
              <a:t>st</a:t>
            </a:r>
            <a:r>
              <a:rPr lang="en-US" dirty="0">
                <a:ea typeface="MS PGothic" charset="0"/>
              </a:rPr>
              <a:t>.  Lab quiz 2 also on Thursday, Oct. 31</a:t>
            </a:r>
            <a:r>
              <a:rPr lang="en-US" baseline="30000" dirty="0">
                <a:ea typeface="MS PGothic" charset="0"/>
              </a:rPr>
              <a:t>st</a:t>
            </a:r>
            <a:r>
              <a:rPr lang="en-US" dirty="0">
                <a:ea typeface="MS PGothic" charset="0"/>
              </a:rPr>
              <a:t>. (Guidelines Monday)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Guidelines for lab 5/7 today.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lvl="1">
              <a:defRPr/>
            </a:pPr>
            <a:r>
              <a:rPr lang="en-US" dirty="0">
                <a:ea typeface="MS PGothic" charset="0"/>
              </a:rPr>
              <a:t>Looking ahead.  I will be out of town, Nov. 25</a:t>
            </a:r>
            <a:r>
              <a:rPr lang="en-US" baseline="30000" dirty="0">
                <a:ea typeface="MS PGothic" charset="0"/>
              </a:rPr>
              <a:t>th</a:t>
            </a:r>
            <a:r>
              <a:rPr lang="en-US" dirty="0">
                <a:ea typeface="MS PGothic" charset="0"/>
              </a:rPr>
              <a:t>.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I am moving Exam 3 </a:t>
            </a:r>
            <a:r>
              <a:rPr lang="en-US" dirty="0">
                <a:highlight>
                  <a:srgbClr val="FFFF00"/>
                </a:highlight>
                <a:ea typeface="MS PGothic" charset="0"/>
              </a:rPr>
              <a:t>from</a:t>
            </a:r>
            <a:r>
              <a:rPr lang="en-US" dirty="0">
                <a:ea typeface="MS PGothic" charset="0"/>
              </a:rPr>
              <a:t> Nov. 18</a:t>
            </a:r>
            <a:r>
              <a:rPr lang="en-US" baseline="30000" dirty="0">
                <a:ea typeface="MS PGothic" charset="0"/>
              </a:rPr>
              <a:t>th </a:t>
            </a:r>
            <a:r>
              <a:rPr lang="en-US" dirty="0">
                <a:highlight>
                  <a:srgbClr val="FFFF00"/>
                </a:highlight>
                <a:ea typeface="MS PGothic" charset="0"/>
              </a:rPr>
              <a:t>to</a:t>
            </a:r>
            <a:r>
              <a:rPr lang="en-US" dirty="0">
                <a:ea typeface="MS PGothic" charset="0"/>
              </a:rPr>
              <a:t> Nov. 22. (That means no Genetics lecture or lab all of Thanksgiving week).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5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EE56-E15B-5243-8EB0-1F3CA0F0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FE60-6070-064D-BC7C-35D9D09B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study confirmed that the blob was a permanently condensed X-chromosome. </a:t>
            </a:r>
          </a:p>
          <a:p>
            <a:r>
              <a:rPr lang="en-US" dirty="0"/>
              <a:t>Studies of cells from people with different numbers of X-chromosomes showed more than one “Barr body”,  which was consistent with inactivation of all but one X-chromosome.</a:t>
            </a:r>
          </a:p>
        </p:txBody>
      </p:sp>
    </p:spTree>
    <p:extLst>
      <p:ext uri="{BB962C8B-B14F-4D97-AF65-F5344CB8AC3E}">
        <p14:creationId xmlns:p14="http://schemas.microsoft.com/office/powerpoint/2010/main" val="1090748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0">
            <a:extLst>
              <a:ext uri="{FF2B5EF4-FFF2-40B4-BE49-F238E27FC236}">
                <a16:creationId xmlns:a16="http://schemas.microsoft.com/office/drawing/2014/main" id="{0A447978-9C33-8E40-9E7A-CBEC08F1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7.11</a:t>
            </a:r>
          </a:p>
        </p:txBody>
      </p:sp>
      <p:pic>
        <p:nvPicPr>
          <p:cNvPr id="23554" name="Picture 11" descr="07_11Figure-L.jpg                                              002A77BBMacintosh HD                   ABA78158:">
            <a:extLst>
              <a:ext uri="{FF2B5EF4-FFF2-40B4-BE49-F238E27FC236}">
                <a16:creationId xmlns:a16="http://schemas.microsoft.com/office/drawing/2014/main" id="{B1FE09EA-102D-844B-98B7-4CFBA246D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760413" y="1027113"/>
            <a:ext cx="55927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8980A003-837F-424D-A8EF-D9F4B94C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150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Counting # of Barr bodies…in people with normal and abnormal numbers of sex chromosomes..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50B15970-06F7-DB47-89EB-BB6BB0217C8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2825" y="2360613"/>
            <a:ext cx="3051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Cell from individuals with various numbers of X-chromosomes in activate all but one X…</a:t>
            </a:r>
          </a:p>
        </p:txBody>
      </p:sp>
    </p:spTree>
    <p:extLst>
      <p:ext uri="{BB962C8B-B14F-4D97-AF65-F5344CB8AC3E}">
        <p14:creationId xmlns:p14="http://schemas.microsoft.com/office/powerpoint/2010/main" val="327078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45D1-92D3-2B4B-B0AC-B4CF33D8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056A-F58E-9747-8491-4850B55F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scientist, Mary Lyon, proposed that each cell (in females), randomly inactivates one of the 2 X-chromosomes. </a:t>
            </a:r>
          </a:p>
          <a:p>
            <a:endParaRPr lang="en-US" dirty="0"/>
          </a:p>
          <a:p>
            <a:r>
              <a:rPr lang="en-US" dirty="0"/>
              <a:t>The process was named “lyonization” for her.</a:t>
            </a:r>
          </a:p>
        </p:txBody>
      </p:sp>
    </p:spTree>
    <p:extLst>
      <p:ext uri="{BB962C8B-B14F-4D97-AF65-F5344CB8AC3E}">
        <p14:creationId xmlns:p14="http://schemas.microsoft.com/office/powerpoint/2010/main" val="210439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29DA67C9-D70B-0442-B75F-10E4C0D91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MS PGothic" charset="0"/>
              </a:rPr>
              <a:t>Random X-inactivation creates unique distribution of cells…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4327738-A448-B942-9CC1-C5A75D505F1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Mary Lyon proposed that X-inactivation occurs early in development and that all cells derived from a specific cell maintain the same inactivated X.</a:t>
            </a:r>
          </a:p>
          <a:p>
            <a:endParaRPr lang="en-US" altLang="en-US"/>
          </a:p>
          <a:p>
            <a:r>
              <a:rPr lang="en-US" altLang="en-US"/>
              <a:t>Females become </a:t>
            </a:r>
            <a:r>
              <a:rPr lang="en-US" altLang="en-US" b="1" i="1"/>
              <a:t>mosaics</a:t>
            </a:r>
            <a:r>
              <a:rPr lang="en-US" altLang="en-US"/>
              <a:t> in terms of active X chromosomes.</a:t>
            </a:r>
          </a:p>
          <a:p>
            <a:r>
              <a:rPr lang="en-US" altLang="en-US"/>
              <a:t>This is noticeable in heterozygotes.</a:t>
            </a:r>
          </a:p>
        </p:txBody>
      </p:sp>
    </p:spTree>
    <p:extLst>
      <p:ext uri="{BB962C8B-B14F-4D97-AF65-F5344CB8AC3E}">
        <p14:creationId xmlns:p14="http://schemas.microsoft.com/office/powerpoint/2010/main" val="17644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713E93C-CFAD-CA46-B832-7882752BB6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What is the result?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59DB7401-E7B6-0241-A28E-1362E6C7C5B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Developed organism will have distinct patches of cells derived from cells with different inactivated X-chromosomes.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cs typeface="MS PGothic" charset="0"/>
            </a:endParaRPr>
          </a:p>
          <a:p>
            <a:pPr>
              <a:defRPr/>
            </a:pPr>
            <a:r>
              <a:rPr lang="en-US" dirty="0"/>
              <a:t>A scientist, M</a:t>
            </a:r>
            <a:r>
              <a:rPr lang="en-US" dirty="0">
                <a:cs typeface="MS PGothic" charset="0"/>
              </a:rPr>
              <a:t>ary Lyon observed this in female mice, heterozygous for a coat color allele. Get </a:t>
            </a:r>
            <a:r>
              <a:rPr lang="en-US" b="1" dirty="0">
                <a:cs typeface="MS PGothic" charset="0"/>
              </a:rPr>
              <a:t>mottled (patches) of color</a:t>
            </a:r>
            <a:r>
              <a:rPr lang="en-US" dirty="0">
                <a:cs typeface="MS PGothic" charset="0"/>
              </a:rPr>
              <a:t>.</a:t>
            </a:r>
          </a:p>
          <a:p>
            <a:pPr>
              <a:defRPr/>
            </a:pPr>
            <a:r>
              <a:rPr lang="en-US" dirty="0"/>
              <a:t>We now call this “</a:t>
            </a:r>
            <a:r>
              <a:rPr lang="en-US" dirty="0" err="1"/>
              <a:t>Lyonization</a:t>
            </a:r>
            <a:r>
              <a:rPr lang="en-US" dirty="0"/>
              <a:t>” </a:t>
            </a:r>
            <a:r>
              <a:rPr lang="en-US" dirty="0">
                <a:sym typeface="Wingdings"/>
              </a:rPr>
              <a:t></a:t>
            </a:r>
            <a:endParaRPr lang="en-US" dirty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05DB971-F532-5545-856A-BA79E798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See the mottled mouse?</a:t>
            </a:r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3160C5B2-B6AE-994E-8E75-DFA8A2CA6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84" r="-49284"/>
          <a:stretch>
            <a:fillRect/>
          </a:stretch>
        </p:blipFill>
        <p:spPr/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F11E54-310F-B24C-97E9-A7B063E861DF}"/>
              </a:ext>
            </a:extLst>
          </p:cNvPr>
          <p:cNvCxnSpPr/>
          <p:nvPr/>
        </p:nvCxnSpPr>
        <p:spPr>
          <a:xfrm>
            <a:off x="881063" y="855663"/>
            <a:ext cx="2138362" cy="1144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3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0">
            <a:extLst>
              <a:ext uri="{FF2B5EF4-FFF2-40B4-BE49-F238E27FC236}">
                <a16:creationId xmlns:a16="http://schemas.microsoft.com/office/drawing/2014/main" id="{DD4B23AF-D3BA-584C-B2F8-977D4908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7.12</a:t>
            </a:r>
          </a:p>
        </p:txBody>
      </p:sp>
      <p:pic>
        <p:nvPicPr>
          <p:cNvPr id="28674" name="Picture 11" descr="07_12Figure0-L.jpg                                             002A77BBMacintosh HD                   ABA78158:">
            <a:extLst>
              <a:ext uri="{FF2B5EF4-FFF2-40B4-BE49-F238E27FC236}">
                <a16:creationId xmlns:a16="http://schemas.microsoft.com/office/drawing/2014/main" id="{CB74226E-F81E-8742-A615-D35B4341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>
            <a:fillRect/>
          </a:stretch>
        </p:blipFill>
        <p:spPr bwMode="auto">
          <a:xfrm>
            <a:off x="304800" y="1652588"/>
            <a:ext cx="85328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70C68DC1-B033-C747-A6A1-29DA9C2E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X-inactivation is the molecular explanation of calico and tortoise shell coat patterns in cats.</a:t>
            </a:r>
          </a:p>
        </p:txBody>
      </p:sp>
      <p:sp>
        <p:nvSpPr>
          <p:cNvPr id="28676" name="TextBox 2">
            <a:extLst>
              <a:ext uri="{FF2B5EF4-FFF2-40B4-BE49-F238E27FC236}">
                <a16:creationId xmlns:a16="http://schemas.microsoft.com/office/drawing/2014/main" id="{71DD7B5B-C7E9-6148-98E7-B4E83A1C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332413"/>
            <a:ext cx="441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4"/>
              </a:rPr>
              <a:t>http://en.wikipedia.org/wiki/X-inactivation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Lyonization</a:t>
            </a:r>
          </a:p>
        </p:txBody>
      </p:sp>
    </p:spTree>
    <p:extLst>
      <p:ext uri="{BB962C8B-B14F-4D97-AF65-F5344CB8AC3E}">
        <p14:creationId xmlns:p14="http://schemas.microsoft.com/office/powerpoint/2010/main" val="262101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28E9C458-1821-CF4C-B4BE-6CD99CDC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MS PGothic" charset="0"/>
              </a:rPr>
              <a:t>Calico and tortious shell cats are always female, heterozygotes.</a:t>
            </a:r>
          </a:p>
        </p:txBody>
      </p:sp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B56A43CD-C637-984F-89A7-0B6BFCAAF9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02" r="-29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698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4B28927-89CB-1E48-8B44-E77F5976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 you wondering…?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6B2E22F-61EF-E54F-8EE8-55D42953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Carrier females who have only one copy of the mutant allele do not usually express the recessive phenotype---why?  After all, 50% of the time, they should inactivate the dominant allele on one of their X chromosomes and express only the recessive allele.</a:t>
            </a:r>
          </a:p>
        </p:txBody>
      </p:sp>
    </p:spTree>
    <p:extLst>
      <p:ext uri="{BB962C8B-B14F-4D97-AF65-F5344CB8AC3E}">
        <p14:creationId xmlns:p14="http://schemas.microsoft.com/office/powerpoint/2010/main" val="403830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CC746D2-97DB-2248-96D8-229C4D24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062677E4-A59E-C14A-8CF4-D72B53E6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Because the inactivation is random, ~ 50% of the cells WILL express the wild type, dominant  form of the gene which prevents expression of the recessive trait in the whole organism.  </a:t>
            </a:r>
          </a:p>
          <a:p>
            <a:endParaRPr lang="en-US" altLang="en-US"/>
          </a:p>
          <a:p>
            <a:r>
              <a:rPr lang="en-US" altLang="en-US"/>
              <a:t>Practice thinking of this!  Draw this!  </a:t>
            </a:r>
          </a:p>
        </p:txBody>
      </p:sp>
    </p:spTree>
    <p:extLst>
      <p:ext uri="{BB962C8B-B14F-4D97-AF65-F5344CB8AC3E}">
        <p14:creationId xmlns:p14="http://schemas.microsoft.com/office/powerpoint/2010/main" val="13652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C35-2E8E-0B4F-A5AC-47FB870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17A5-7AF9-4D43-B9E8-BA5DF27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 2-gene traits</a:t>
            </a:r>
          </a:p>
          <a:p>
            <a:pPr marL="0" indent="0">
              <a:buNone/>
            </a:pPr>
            <a:r>
              <a:rPr lang="en-US" dirty="0"/>
              <a:t>	Dominant epistasis</a:t>
            </a:r>
          </a:p>
          <a:p>
            <a:pPr marL="0" indent="0">
              <a:buNone/>
            </a:pPr>
            <a:r>
              <a:rPr lang="en-US" dirty="0"/>
              <a:t>	Purple pigment in </a:t>
            </a:r>
            <a:r>
              <a:rPr lang="en-US" dirty="0" err="1"/>
              <a:t>sweetpea</a:t>
            </a:r>
            <a:r>
              <a:rPr lang="en-US" dirty="0"/>
              <a:t> flowers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of molecular explanations for modified dihybrid ratios.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Quantitative traits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17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76D1449-A416-DB49-8C17-36BF4C8C28A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MS PGothic" charset="0"/>
              </a:rPr>
              <a:t>Some human phenotypes also reveal random X inactivation.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6C82E4E3-A238-EA42-BC39-26478D46E5A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/>
              <a:t>Example---anhidrotic ectodermal dysplasia</a:t>
            </a:r>
          </a:p>
          <a:p>
            <a:pPr lvl="1"/>
            <a:r>
              <a:rPr lang="en-US" altLang="en-US"/>
              <a:t>Lack of sweat glands.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Seen in heterozygous females as patches of tissue which have or lack sweat glands.</a:t>
            </a:r>
          </a:p>
        </p:txBody>
      </p:sp>
    </p:spTree>
    <p:extLst>
      <p:ext uri="{BB962C8B-B14F-4D97-AF65-F5344CB8AC3E}">
        <p14:creationId xmlns:p14="http://schemas.microsoft.com/office/powerpoint/2010/main" val="1778225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">
            <a:extLst>
              <a:ext uri="{FF2B5EF4-FFF2-40B4-BE49-F238E27FC236}">
                <a16:creationId xmlns:a16="http://schemas.microsoft.com/office/drawing/2014/main" id="{2F8ACA5D-6C29-1642-8383-A6C6B6BD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7.13</a:t>
            </a:r>
          </a:p>
        </p:txBody>
      </p:sp>
      <p:pic>
        <p:nvPicPr>
          <p:cNvPr id="34818" name="Picture 11" descr="07_13Figure-L.jpg                                              002A77BBMacintosh HD                   ABA78158:">
            <a:extLst>
              <a:ext uri="{FF2B5EF4-FFF2-40B4-BE49-F238E27FC236}">
                <a16:creationId xmlns:a16="http://schemas.microsoft.com/office/drawing/2014/main" id="{DB867DCC-AE81-7F48-8CD7-4883A84D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 bwMode="auto">
          <a:xfrm>
            <a:off x="3336925" y="342900"/>
            <a:ext cx="2468563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63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617E848-EC10-0E4F-88F4-6423DA03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the paper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4D5CA2A-9497-0F42-97E6-BF65C663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Mechanism for X-inactivation is very interesting. (section 7.5 and paper on website)</a:t>
            </a:r>
          </a:p>
          <a:p>
            <a:endParaRPr lang="en-US" altLang="en-US"/>
          </a:p>
          <a:p>
            <a:r>
              <a:rPr lang="en-US" altLang="en-US">
                <a:hlinkClick r:id="rId2"/>
              </a:rPr>
              <a:t>http://www.nature.com/scitable/topicpage/sex-chromosomes-in-mammals-x-inactivation-522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30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6">
            <a:extLst>
              <a:ext uri="{FF2B5EF4-FFF2-40B4-BE49-F238E27FC236}">
                <a16:creationId xmlns:a16="http://schemas.microsoft.com/office/drawing/2014/main" id="{456D0FA2-A265-834E-B245-E7A17C4E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4.8</a:t>
            </a:r>
          </a:p>
        </p:txBody>
      </p:sp>
      <p:pic>
        <p:nvPicPr>
          <p:cNvPr id="86018" name="Picture 12">
            <a:extLst>
              <a:ext uri="{FF2B5EF4-FFF2-40B4-BE49-F238E27FC236}">
                <a16:creationId xmlns:a16="http://schemas.microsoft.com/office/drawing/2014/main" id="{D528D595-96CB-FC4E-B6BB-237B8F6C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"/>
          <a:stretch>
            <a:fillRect/>
          </a:stretch>
        </p:blipFill>
        <p:spPr bwMode="auto">
          <a:xfrm>
            <a:off x="309563" y="1455738"/>
            <a:ext cx="85248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3">
            <a:extLst>
              <a:ext uri="{FF2B5EF4-FFF2-40B4-BE49-F238E27FC236}">
                <a16:creationId xmlns:a16="http://schemas.microsoft.com/office/drawing/2014/main" id="{3235C58E-CD3B-B840-B01F-D6811D06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Examples of other modified dihybrid ratios (2 gene traits)</a:t>
            </a:r>
          </a:p>
        </p:txBody>
      </p:sp>
      <p:sp>
        <p:nvSpPr>
          <p:cNvPr id="86020" name="TextBox 1">
            <a:extLst>
              <a:ext uri="{FF2B5EF4-FFF2-40B4-BE49-F238E27FC236}">
                <a16:creationId xmlns:a16="http://schemas.microsoft.com/office/drawing/2014/main" id="{E572C9EE-88E8-5845-B4A7-DF9C3D70A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731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Try coming up with “molecular explanations” for some of these modified </a:t>
            </a:r>
            <a:r>
              <a:rPr lang="en-US" altLang="en-US" sz="2000" dirty="0" err="1">
                <a:latin typeface="Arial" panose="020B0604020202020204" pitchFamily="34" charset="0"/>
              </a:rPr>
              <a:t>dyhibrid</a:t>
            </a:r>
            <a:r>
              <a:rPr lang="en-US" altLang="en-US" sz="2000" dirty="0">
                <a:latin typeface="Arial" panose="020B0604020202020204" pitchFamily="34" charset="0"/>
              </a:rPr>
              <a:t> ratios!  (Make a dihybrid </a:t>
            </a:r>
            <a:r>
              <a:rPr lang="en-US" altLang="en-US" sz="2000" dirty="0" err="1">
                <a:latin typeface="Arial" panose="020B0604020202020204" pitchFamily="34" charset="0"/>
              </a:rPr>
              <a:t>Punnet</a:t>
            </a:r>
            <a:r>
              <a:rPr lang="en-US" altLang="en-US" sz="2000" dirty="0">
                <a:latin typeface="Arial" panose="020B0604020202020204" pitchFamily="34" charset="0"/>
              </a:rPr>
              <a:t> square)</a:t>
            </a:r>
          </a:p>
        </p:txBody>
      </p:sp>
    </p:spTree>
    <p:extLst>
      <p:ext uri="{BB962C8B-B14F-4D97-AF65-F5344CB8AC3E}">
        <p14:creationId xmlns:p14="http://schemas.microsoft.com/office/powerpoint/2010/main" val="349805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28012C7-0000-504F-B25B-8ACC98F3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52409AB7-BD2A-404A-8189-A66D90B3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 dirty="0"/>
              <a:t>These traits show a wide variation of forms or </a:t>
            </a:r>
            <a:r>
              <a:rPr lang="en-US" altLang="en-US" b="1" dirty="0"/>
              <a:t>continuous variation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Most humans---~4 ft. 10 inches—6 ft. 8 inches</a:t>
            </a:r>
          </a:p>
          <a:p>
            <a:pPr lvl="1"/>
            <a:r>
              <a:rPr lang="en-US" altLang="en-US" dirty="0"/>
              <a:t>Skin color in offspring of the same parents with different skin color varies considerably. </a:t>
            </a:r>
            <a:r>
              <a:rPr lang="en-US" altLang="en-US" dirty="0">
                <a:hlinkClick r:id="rId2"/>
              </a:rPr>
              <a:t>https://www.cnn.com/2017/01/24/health/biracial-twins-illinois-trnd/index.html</a:t>
            </a:r>
            <a:endParaRPr lang="en-US" altLang="en-US" dirty="0"/>
          </a:p>
          <a:p>
            <a:pPr lvl="1"/>
            <a:r>
              <a:rPr lang="en-US" altLang="en-US" dirty="0"/>
              <a:t>Red grain color (text example) varies from deep red to white.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3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A9AE116-D55B-8A41-AAE3-C0514BBF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DC5AED8-8E9E-E64B-8083-8D98360FC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Quantitative traits are controlled by several genes (and most of the time, also, environmental factors).  Each gene involved contributes a </a:t>
            </a:r>
            <a:r>
              <a:rPr lang="en-US" altLang="en-US" u="sng" dirty="0"/>
              <a:t>specific increment</a:t>
            </a:r>
            <a:r>
              <a:rPr lang="en-US" altLang="en-US" dirty="0"/>
              <a:t> of the same type to the phenotype.  (so many inches,  a degree of shade of color).</a:t>
            </a:r>
          </a:p>
          <a:p>
            <a:r>
              <a:rPr lang="en-US" altLang="en-US" dirty="0"/>
              <a:t>For each gene 2 types of alleles exist.</a:t>
            </a:r>
          </a:p>
          <a:p>
            <a:pPr lvl="1"/>
            <a:r>
              <a:rPr lang="en-US" altLang="en-US" dirty="0"/>
              <a:t>Additive (</a:t>
            </a:r>
            <a:r>
              <a:rPr lang="en-US" altLang="en-US" u="sng" dirty="0"/>
              <a:t>add</a:t>
            </a:r>
            <a:r>
              <a:rPr lang="en-US" altLang="en-US" dirty="0"/>
              <a:t> a specific measurable increment to the phenotype)</a:t>
            </a:r>
          </a:p>
          <a:p>
            <a:pPr lvl="1"/>
            <a:r>
              <a:rPr lang="en-US" altLang="en-US" dirty="0"/>
              <a:t>Non-additive (add </a:t>
            </a:r>
            <a:r>
              <a:rPr lang="en-US" altLang="en-US" u="sng" dirty="0"/>
              <a:t>nothing</a:t>
            </a:r>
            <a:r>
              <a:rPr lang="en-US" altLang="en-US" dirty="0"/>
              <a:t> to the phenotype)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Example---Genotype </a:t>
            </a:r>
            <a:r>
              <a:rPr lang="en-US" altLang="en-US" dirty="0" err="1">
                <a:solidFill>
                  <a:srgbClr val="FF0000"/>
                </a:solidFill>
              </a:rPr>
              <a:t>AA</a:t>
            </a:r>
            <a:r>
              <a:rPr lang="en-US" altLang="en-US" dirty="0" err="1"/>
              <a:t>bb</a:t>
            </a:r>
            <a:r>
              <a:rPr lang="en-US" altLang="en-US" dirty="0" err="1">
                <a:solidFill>
                  <a:srgbClr val="FF0000"/>
                </a:solidFill>
              </a:rPr>
              <a:t>C</a:t>
            </a:r>
            <a:r>
              <a:rPr lang="en-US" altLang="en-US" dirty="0" err="1"/>
              <a:t>cdd</a:t>
            </a:r>
            <a:r>
              <a:rPr lang="en-US" altLang="en-US" dirty="0"/>
              <a:t> (3 additive alleles)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770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88CB17D-13A9-DF46-989D-3CD18CE9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EE63EC21-3C11-5C49-9A65-7AC8E1BB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696200" cy="5410200"/>
          </a:xfrm>
        </p:spPr>
        <p:txBody>
          <a:bodyPr/>
          <a:lstStyle/>
          <a:p>
            <a:r>
              <a:rPr lang="en-US" altLang="en-US"/>
              <a:t>In our previous examples of 2-gene traits, the trait was the result of 2-genes, but those genes encoded 2 uniquely functioning proteins. </a:t>
            </a:r>
          </a:p>
          <a:p>
            <a:r>
              <a:rPr lang="en-US" altLang="en-US"/>
              <a:t>For example—ABO blood type:</a:t>
            </a:r>
          </a:p>
          <a:p>
            <a:pPr lvl="1"/>
            <a:r>
              <a:rPr lang="en-US" altLang="en-US"/>
              <a:t>I-gene encodes a protein that controls whether A or B antigen is produced. </a:t>
            </a:r>
          </a:p>
          <a:p>
            <a:pPr lvl="1"/>
            <a:r>
              <a:rPr lang="en-US" altLang="en-US"/>
              <a:t>Fut 1 gene encodes the h substance (protein for A or B antigen to be attached)</a:t>
            </a:r>
          </a:p>
          <a:p>
            <a:pPr lvl="1"/>
            <a:r>
              <a:rPr lang="en-US" altLang="en-US"/>
              <a:t> TOGETHER---the proteins create the blood type phenotype</a:t>
            </a:r>
          </a:p>
        </p:txBody>
      </p:sp>
    </p:spTree>
    <p:extLst>
      <p:ext uri="{BB962C8B-B14F-4D97-AF65-F5344CB8AC3E}">
        <p14:creationId xmlns:p14="http://schemas.microsoft.com/office/powerpoint/2010/main" val="12505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91192D4-1A62-0D46-8466-DFEF675B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“Redness” in grain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86887573-431C-FB4B-AE4A-054436085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try an example---using 2 genes, but the 2 genes encode similarly functioning proteins.</a:t>
            </a:r>
          </a:p>
          <a:p>
            <a:endParaRPr lang="en-US" altLang="en-US"/>
          </a:p>
          <a:p>
            <a:r>
              <a:rPr lang="en-US" altLang="en-US"/>
              <a:t>In our example the proteins add a degree of red pigmentation to wheat.</a:t>
            </a:r>
          </a:p>
          <a:p>
            <a:r>
              <a:rPr lang="en-US" altLang="en-US"/>
              <a:t>We assume independent assortment of the 2 genes during meiosis.</a:t>
            </a:r>
          </a:p>
        </p:txBody>
      </p:sp>
    </p:spTree>
    <p:extLst>
      <p:ext uri="{BB962C8B-B14F-4D97-AF65-F5344CB8AC3E}">
        <p14:creationId xmlns:p14="http://schemas.microsoft.com/office/powerpoint/2010/main" val="10734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D49F-6DC2-744F-BBEC-F4F4BBBA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dirty="0"/>
              <a:t>We’ve seen this before…(said Frodo)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8FA1-16F5-C944-B7CA-CA81725A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Recall the example of incomplete/partial dominance in snapdragon flowers?  When one gene controls the trait, and incomplete dominance is in operation we saw how different “doses” of a gene product affected the organism.</a:t>
            </a:r>
          </a:p>
          <a:p>
            <a:r>
              <a:rPr lang="en-US" dirty="0"/>
              <a:t>C</a:t>
            </a:r>
            <a:r>
              <a:rPr lang="en-US" baseline="30000" dirty="0"/>
              <a:t>R</a:t>
            </a:r>
            <a:r>
              <a:rPr lang="en-US" dirty="0"/>
              <a:t>C</a:t>
            </a:r>
            <a:r>
              <a:rPr lang="en-US" baseline="30000" dirty="0"/>
              <a:t>R </a:t>
            </a:r>
            <a:r>
              <a:rPr lang="en-US" dirty="0"/>
              <a:t>–2 doses of a red pigment gene product</a:t>
            </a:r>
          </a:p>
          <a:p>
            <a:r>
              <a:rPr lang="en-US" dirty="0"/>
              <a:t>C</a:t>
            </a:r>
            <a:r>
              <a:rPr lang="en-US" baseline="30000" dirty="0"/>
              <a:t>R</a:t>
            </a:r>
            <a:r>
              <a:rPr lang="en-US" dirty="0"/>
              <a:t>C</a:t>
            </a:r>
            <a:r>
              <a:rPr lang="en-US" baseline="30000" dirty="0"/>
              <a:t>W </a:t>
            </a:r>
            <a:r>
              <a:rPr lang="en-US" dirty="0"/>
              <a:t>1 dose of red pigment</a:t>
            </a:r>
            <a:endParaRPr lang="en-US" baseline="30000" dirty="0"/>
          </a:p>
          <a:p>
            <a:r>
              <a:rPr lang="en-US" dirty="0"/>
              <a:t>C</a:t>
            </a:r>
            <a:r>
              <a:rPr lang="en-US" baseline="30000" dirty="0"/>
              <a:t>W</a:t>
            </a:r>
            <a:r>
              <a:rPr lang="en-US" dirty="0"/>
              <a:t>C</a:t>
            </a:r>
            <a:r>
              <a:rPr lang="en-US" baseline="30000" dirty="0"/>
              <a:t>W </a:t>
            </a:r>
            <a:r>
              <a:rPr lang="en-US" dirty="0"/>
              <a:t> 0 doses of red pigment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465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5fall2019" id="{4730676C-6FA9-C345-BECF-E89A4A5E5E2B}" vid="{9F4E1826-619B-C14D-B240-255328F1E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1721</Words>
  <Application>Microsoft Macintosh PowerPoint</Application>
  <PresentationFormat>On-screen Show (4:3)</PresentationFormat>
  <Paragraphs>150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Lecture 22 October 25, 2019</vt:lpstr>
      <vt:lpstr>PowerPoint Presentation</vt:lpstr>
      <vt:lpstr>Where were we?....</vt:lpstr>
      <vt:lpstr>PowerPoint Presentation</vt:lpstr>
      <vt:lpstr>PowerPoint Presentation</vt:lpstr>
      <vt:lpstr>PowerPoint Presentation</vt:lpstr>
      <vt:lpstr>PowerPoint Presentation</vt:lpstr>
      <vt:lpstr>“Redness” in grain</vt:lpstr>
      <vt:lpstr>We’ve seen this before…(said Frodo)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Continuing with the concept of dosage….</vt:lpstr>
      <vt:lpstr>PowerPoint Presentation</vt:lpstr>
      <vt:lpstr>PowerPoint Presentation</vt:lpstr>
      <vt:lpstr>To make sure males and females express equal doses of X-linked genes….</vt:lpstr>
      <vt:lpstr>X-inactivation…</vt:lpstr>
      <vt:lpstr>PowerPoint Presentation</vt:lpstr>
      <vt:lpstr>PowerPoint Presentation</vt:lpstr>
      <vt:lpstr>PowerPoint Presentation</vt:lpstr>
      <vt:lpstr>Random X-inactivation creates unique distribution of cells…</vt:lpstr>
      <vt:lpstr>What is the result?</vt:lpstr>
      <vt:lpstr>See the mottled mouse?</vt:lpstr>
      <vt:lpstr>PowerPoint Presentation</vt:lpstr>
      <vt:lpstr>Calico and tortious shell cats are always female, heterozygotes.</vt:lpstr>
      <vt:lpstr>Are you wondering…?</vt:lpstr>
      <vt:lpstr>PowerPoint Presentation</vt:lpstr>
      <vt:lpstr>Some human phenotypes also reveal random X inactivation.</vt:lpstr>
      <vt:lpstr>PowerPoint Presentation</vt:lpstr>
      <vt:lpstr>Read the paper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October 7,2019</dc:title>
  <dc:subject/>
  <dc:creator>Super, Heidi</dc:creator>
  <cp:keywords/>
  <dc:description/>
  <cp:lastModifiedBy>Super, Heidi</cp:lastModifiedBy>
  <cp:revision>33</cp:revision>
  <cp:lastPrinted>2019-10-11T13:27:27Z</cp:lastPrinted>
  <dcterms:created xsi:type="dcterms:W3CDTF">2019-10-07T18:23:51Z</dcterms:created>
  <dcterms:modified xsi:type="dcterms:W3CDTF">2019-10-25T11:29:25Z</dcterms:modified>
  <cp:category/>
</cp:coreProperties>
</file>